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6" r:id="rId9"/>
    <p:sldId id="267" r:id="rId10"/>
    <p:sldId id="268" r:id="rId11"/>
    <p:sldId id="271" r:id="rId12"/>
    <p:sldId id="269" r:id="rId13"/>
    <p:sldId id="270" r:id="rId14"/>
    <p:sldId id="272" r:id="rId15"/>
    <p:sldId id="277" r:id="rId16"/>
    <p:sldId id="273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94" autoAdjust="0"/>
    <p:restoredTop sz="94660"/>
  </p:normalViewPr>
  <p:slideViewPr>
    <p:cSldViewPr snapToGrid="0">
      <p:cViewPr varScale="1">
        <p:scale>
          <a:sx n="65" d="100"/>
          <a:sy n="65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2E033C-65DF-40DB-86E1-18402B4211B3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924F5E-99D5-4999-BA2A-1B7022BDA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238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24F5E-99D5-4999-BA2A-1B7022BDA759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7671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07EDC-F979-9DCC-1C24-AB39A9837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29D14-4C60-896A-1E6B-3792C0592B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A7F86-52ED-5363-5CDB-97C3392C0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58084-0CD0-738C-E803-E8A589D7E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38D18-26BE-705B-0E3A-58AA24C93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513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6705B-7D9A-8EB3-DB4F-909D673BA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DDD1CC-F597-BE0B-21FD-BCFF76240A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B9B6A-C817-91D6-D660-C082E2C71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ACA79-C1FB-43B0-7C6F-3113F9F41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DB0BD-5CA1-A653-F846-E68A908FB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113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41568D-82A1-F4D3-CD22-B36098E2E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43AD33-D9CC-1783-104D-9700A441B3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75024-E521-777E-5354-D08F1D890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5E914-B0A1-66FA-5246-203B40409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27E58-2940-AE95-02D0-8CB6950AE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907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94DB7-1020-5C41-C37A-5022CADE7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FE2F0-3C42-1B2B-1087-24BB52F69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44EC8-C1FB-A0AE-CCAD-210AA2A76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1CFE0-8A83-EEDD-574E-D3D388B3B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13EF3-BF32-BA5A-FB44-40208DC7E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0071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CB9BB-8210-46F5-5F48-53C54E272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A3D5E-E0E1-DF90-4CC7-0BBBB75B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6C543-B6C3-F75A-DD72-67EF06D4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9C167-C7E0-5B6F-D705-92AB6A335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D8378-8C4F-E25D-D791-2B4A3462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293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003FE-311E-8E07-83F2-FBDF8D453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86E7D-E8DB-4CD6-76B3-8CF5EEDFE6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C5604-3466-A776-EA9F-88C01509FA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3C759A-C234-BF7A-B774-D5745B18E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9B266B-3CFB-4734-3359-6DD0F1D3E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BE23-9F32-728F-5A7D-C50445125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894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21446-FDCB-4620-4B1E-5EC5EA495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81C1B-804B-A45B-3EFB-09463642D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6DE7C9-A637-4C59-E773-EBFD37D1B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54B22A-D906-3610-14D8-658F723975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4F60C5-F406-DC6E-31D3-653BA5E2F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48FF1D-0C02-AF03-4791-53F077769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DBB238-893E-ED15-E985-855F84908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3623E5-8A2B-85CA-0FB9-5752FE72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4117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5659-04C1-4F8A-B7E4-325A16BAA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38FB70-608F-9E05-12C2-2BDA89F2D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B0DB82-2E2F-EF11-89C7-53F7AE2E9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5D3032-EF49-07BB-39A8-156F1E560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2984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6F60C7-5A6B-3A58-FCC1-F3E979921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9ADE3C-AE5D-CBB5-AB54-F59A925A1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71AA1-627A-0432-1E0B-0DA055863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64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1D024-F001-F93A-FF58-BF435BFBD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822BA-E781-42BF-7426-1F0301488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8A514-1980-3186-5C3A-AE5F4D5B5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5D4E34-FF12-DAC3-FEF4-016E7BBE2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912F4-29BA-D689-34B7-CC401DF78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28F959-0FDB-5772-799E-B24302808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5675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F555E-6741-96C7-508E-4CDD66761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620CC4-4D02-2F24-554A-62AD36E430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B7BBA-6A6F-58B4-BDEA-6691ADDCC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7AA4BA-0894-786C-A48A-29471D064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E91E6-DFAA-80EF-23BF-B4F8A1CEE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9F6AE-1D2A-D483-CF2C-0D89C0033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0400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437F47-9B63-8D80-E81E-BA7947173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EE2D5-2B16-DB1F-3A49-34F488F2E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C2958-0D46-8666-0BAD-54E22876B2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FADD9-8306-419E-AA17-00A3301B5247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8D66D-C092-AA41-CB01-0AA0124C31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6EB41-7FDB-006A-E1F8-5996ECB2B9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63E8DB-14C2-44DB-991C-9339929AFD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6371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48BD1-97AE-ADD0-B9B6-3C2C6476B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133599"/>
          </a:xfrm>
        </p:spPr>
        <p:txBody>
          <a:bodyPr>
            <a:normAutofit fontScale="90000"/>
          </a:bodyPr>
          <a:lstStyle/>
          <a:p>
            <a:r>
              <a:rPr lang="en-IN" b="1" dirty="0">
                <a:effectLst/>
              </a:rPr>
              <a:t>AUTOMATED PCB DEFECT DETECTION</a:t>
            </a:r>
            <a:br>
              <a:rPr lang="en-IN" dirty="0">
                <a:effectLst/>
              </a:rPr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5EC92E-D1BB-8CDD-D50D-5603BC33D0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4201"/>
            <a:ext cx="9144000" cy="1655762"/>
          </a:xfrm>
        </p:spPr>
        <p:txBody>
          <a:bodyPr/>
          <a:lstStyle/>
          <a:p>
            <a:r>
              <a:rPr lang="en-US" dirty="0"/>
              <a:t>By SATYA SURAJ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6422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5B277-D163-A49C-7020-0B02A9B04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736" y="23239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Milestone 2 – Model Training &amp; Evaluation</a:t>
            </a:r>
            <a:br>
              <a:rPr lang="en-US" dirty="0">
                <a:effectLst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27336-3E18-356E-3E2B-792364A4A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264" y="1557952"/>
            <a:ext cx="11270225" cy="4828099"/>
          </a:xfrm>
        </p:spPr>
        <p:txBody>
          <a:bodyPr/>
          <a:lstStyle/>
          <a:p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Switched from </a:t>
            </a:r>
            <a:r>
              <a:rPr lang="en-US" sz="2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YOLOv8n (better localization &amp; small defects)</a:t>
            </a:r>
          </a:p>
          <a:p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Steps:</a:t>
            </a:r>
          </a:p>
          <a:p>
            <a:pPr marL="0" indent="0">
              <a:buNone/>
            </a:pP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Combine patches → XML → YOLO labels → Train/</a:t>
            </a:r>
            <a:r>
              <a:rPr lang="en-US" sz="2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/test split                                          </a:t>
            </a: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Train: 80 epochs, batch 16, </a:t>
            </a:r>
            <a:r>
              <a:rPr lang="en-US" sz="2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imgsz</a:t>
            </a: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=640</a:t>
            </a:r>
          </a:p>
          <a:p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Evaluation:</a:t>
            </a:r>
          </a:p>
          <a:p>
            <a:pPr marL="0" indent="0">
              <a:buNone/>
            </a:pP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mAP@0.5 ≈ 0.92–0.96  </a:t>
            </a:r>
          </a:p>
          <a:p>
            <a:pPr marL="0" indent="0">
              <a:buNone/>
            </a:pPr>
            <a:endParaRPr lang="en-US" sz="2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</a:p>
          <a:p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7778949-B870-6F05-6E09-ED46112425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9497DC-2497-B130-A257-04B3CDE88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64" y="4152285"/>
            <a:ext cx="5356123" cy="247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21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CD6C79-447E-118B-7683-204178449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09" y="1132726"/>
            <a:ext cx="10515600" cy="39378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0120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7B7A1-A996-D343-8B51-1294FB1FF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Detected Images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FD488-3FAB-0E17-370E-72440B5D1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76" y="1117703"/>
            <a:ext cx="11815917" cy="5607562"/>
          </a:xfrm>
        </p:spPr>
        <p:txBody>
          <a:bodyPr>
            <a:normAutofit/>
          </a:bodyPr>
          <a:lstStyle/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Missing_Hole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Mouse_Bite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Open_Circuit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3E4C48-D06B-0C35-3FFF-7D87EB89F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07" y="2058763"/>
            <a:ext cx="2710551" cy="2439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016CC2-9C88-123B-A3FC-DE76E431B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208" y="2058764"/>
            <a:ext cx="2586006" cy="24394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F1031E-7765-CC1C-6170-DF7D370A0B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064" y="2058763"/>
            <a:ext cx="2895843" cy="285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51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D0FDC-2A05-893A-3C56-B8A3BC6E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187" y="365126"/>
            <a:ext cx="10778613" cy="81474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Detected Images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E6E3F-D8E3-FF62-4803-519400098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35" y="1604398"/>
            <a:ext cx="11297265" cy="5017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Short                                         Spur                                                                           </a:t>
            </a:r>
            <a:r>
              <a:rPr lang="en-IN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Spur_Copper</a:t>
            </a: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EA65F9-1580-7EB8-94D8-51F89CFB3B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567" y="2155202"/>
            <a:ext cx="2586127" cy="25475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AF3049D-374A-24AA-F38C-2F5BB4AF67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72" y="2027484"/>
            <a:ext cx="2463229" cy="24265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8E32D82-C44E-D146-D617-61E39668DC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944" y="2182464"/>
            <a:ext cx="2777856" cy="273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52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6AC46-89A1-C004-A449-AFDB25FB9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3805"/>
            <a:ext cx="12192000" cy="6507213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Code Highlights</a:t>
            </a:r>
          </a:p>
          <a:p>
            <a:pPr marL="0" indent="0">
              <a:buNone/>
            </a:pPr>
            <a:endParaRPr lang="en-IN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Dataset prep (Milestone 1): resize + threshold + subtract + contour crop</a:t>
            </a:r>
          </a:p>
          <a:p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YOLO prep &amp; training (Milestone 2)</a:t>
            </a: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model = YOLO('yolov8n.pt’)</a:t>
            </a: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model.train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(data='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pcb.yaml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 epochs=80,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imgsz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=640)</a:t>
            </a:r>
            <a:endParaRPr lang="en-IN" sz="2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86143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E7BD3-AFD3-61D6-9BFF-E1D1111C8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96" y="500062"/>
            <a:ext cx="10943303" cy="1325563"/>
          </a:xfrm>
        </p:spPr>
        <p:txBody>
          <a:bodyPr>
            <a:normAutofit fontScale="90000"/>
          </a:bodyPr>
          <a:lstStyle/>
          <a:p>
            <a:r>
              <a:rPr lang="en-IN" sz="49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Milestone 3 : Web Application – </a:t>
            </a:r>
            <a:r>
              <a:rPr lang="en-IN" sz="49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sz="49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UI</a:t>
            </a:r>
            <a:br>
              <a:rPr lang="en-IN" dirty="0">
                <a:effectLst/>
              </a:rPr>
            </a:br>
            <a:br>
              <a:rPr lang="en-IN" dirty="0">
                <a:effectLst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E7815-D8A2-D9F1-E0B8-A7AF6E8AF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495" y="1253331"/>
            <a:ext cx="11137491" cy="5265456"/>
          </a:xfrm>
        </p:spPr>
        <p:txBody>
          <a:bodyPr>
            <a:normAutofit/>
          </a:bodyPr>
          <a:lstStyle/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PCB image (.jpg/.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png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YOLOv8 detection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Side-by-side: Original vs Annotated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Defect table (class + confidence)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Download annotated image</a:t>
            </a: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Style: Thick red boxes (width=10), large bold white labels with black outline</a:t>
            </a: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575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BB4E2-BEF4-553E-F62C-A46840EF6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9152"/>
            <a:ext cx="10336161" cy="829494"/>
          </a:xfrm>
        </p:spPr>
        <p:txBody>
          <a:bodyPr>
            <a:normAutofit fontScale="90000"/>
          </a:bodyPr>
          <a:lstStyle/>
          <a:p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br>
              <a:rPr lang="en-IN" dirty="0">
                <a:effectLst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DF79E-09B9-F295-1F77-BFEEEB609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67928" y="691241"/>
            <a:ext cx="12459928" cy="62994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4BD99-E76C-CC94-3B19-3F9A9BE8A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25" y="620833"/>
            <a:ext cx="9937736" cy="1497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7056C-EDBB-DBA3-18A2-13B5680D9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02" y="2188664"/>
            <a:ext cx="9547659" cy="937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C71276-1988-8382-B4DC-DC64AC2B18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149" y="3429000"/>
            <a:ext cx="9547659" cy="3340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86499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CD297-AC12-11D1-B240-0DFEAB384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br>
              <a:rPr lang="en-IN" dirty="0">
                <a:effectLst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4EA14-6123-747F-0501-C79B65D04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26" y="1383173"/>
            <a:ext cx="10515600" cy="4351338"/>
          </a:xfrm>
        </p:spPr>
        <p:txBody>
          <a:bodyPr>
            <a:normAutofit/>
          </a:bodyPr>
          <a:lstStyle/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 end-to-end system: CV + DL + Web UI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 &amp; practical deployment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Meets all project objectives</a:t>
            </a: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7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C43E2-5B50-2D8C-3681-991EA4DB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B3A45-7027-CE55-32B4-C6EB43595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9204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0E501-1471-4FF5-CD0B-A42592D2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6A117-56F5-EC84-3740-52E4E01FA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517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1FF05-B0FF-5078-814C-AFFCCA149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193" y="146102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085F1B-CC79-5805-DCC8-5B70C5F7B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869" y="1294684"/>
            <a:ext cx="11898262" cy="5238852"/>
          </a:xfrm>
        </p:spPr>
        <p:txBody>
          <a:bodyPr>
            <a:normAutofit/>
          </a:bodyPr>
          <a:lstStyle/>
          <a:p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PCBs → Heart of every electronic device (mobile, laptop, car, satellite)</a:t>
            </a:r>
          </a:p>
          <a:p>
            <a:pPr marL="0" indent="0">
              <a:buNone/>
            </a:pPr>
            <a:endParaRPr lang="en-US" sz="2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Even small manufacturing defects → Device failure + High cost + Safety risk</a:t>
            </a:r>
          </a:p>
          <a:p>
            <a:pPr marL="0" indent="0">
              <a:buNone/>
            </a:pPr>
            <a:endParaRPr lang="en-US" sz="2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 have serious limitations: </a:t>
            </a: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Manual inspection → Slow, tiring, human error</a:t>
            </a: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Rule-based AOI → High false positives, misses tiny/complex defects</a:t>
            </a:r>
          </a:p>
          <a:p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Growing need for: </a:t>
            </a: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Fast &amp; accurate defect detection </a:t>
            </a:r>
          </a:p>
          <a:p>
            <a:pPr marL="0" indent="0">
              <a:buNone/>
            </a:pP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Precise location (not just yes/no) </a:t>
            </a:r>
          </a:p>
          <a:p>
            <a:pPr marL="0" indent="0">
              <a:buNone/>
            </a:pP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Clear visual output for operators</a:t>
            </a:r>
          </a:p>
          <a:p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Goal: Build intelligent automated system using Deep Learning (YOLOv8) + Web Interface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839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46169-B64F-7C4E-4DEF-055F17A83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&amp; Motivation</a:t>
            </a:r>
            <a:br>
              <a:rPr lang="en-IN" dirty="0">
                <a:effectLst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C4A66-9811-8A0C-A695-B35ED5E85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974" y="1383172"/>
            <a:ext cx="10515600" cy="5253601"/>
          </a:xfrm>
        </p:spPr>
        <p:txBody>
          <a:bodyPr/>
          <a:lstStyle/>
          <a:p>
            <a:endParaRPr lang="en-IN" dirty="0"/>
          </a:p>
          <a:p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PCBs are critical → defects cause failures, cost, safety risks</a:t>
            </a:r>
          </a:p>
          <a:p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defects: Missing Hole, Mouse Bite, Open Circuit, Short, Spur, Spurious Copper</a:t>
            </a:r>
          </a:p>
          <a:p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</a:t>
            </a:r>
          </a:p>
          <a:p>
            <a:pPr marL="0" indent="0">
              <a:buNone/>
            </a:pPr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Manual inspection → slow, inconsistent</a:t>
            </a:r>
          </a:p>
          <a:p>
            <a:pPr marL="0" indent="0">
              <a:buNone/>
            </a:pPr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Rule-based AOI → high false positives, misses subtle defect</a:t>
            </a:r>
          </a:p>
          <a:p>
            <a:pPr marL="0" indent="0">
              <a:buNone/>
            </a:pPr>
            <a:r>
              <a:rPr lang="en-US" sz="2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Need: Accurate localization + real-time visual feedback</a:t>
            </a:r>
          </a:p>
          <a:p>
            <a:pPr marL="0" indent="0">
              <a:buNone/>
            </a:pP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103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1B2B4-149C-35E1-D2C2-608F92829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311" y="0"/>
            <a:ext cx="11975689" cy="644822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Missed_Hole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Mouse_Bite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Open _Circuit                                                                                                                                                                                                  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1D9845-DD93-7DF7-E544-BA6C369CF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5186"/>
            <a:ext cx="3553963" cy="31985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8F0378-920B-45ED-D4D8-E7BAEF9C9B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098" y="2126161"/>
            <a:ext cx="3357960" cy="31275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DBFC56-140F-671B-94EE-57695F21DF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039" y="2000505"/>
            <a:ext cx="3357959" cy="330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370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86ED8-11F1-DEC3-1A5F-9F50FD9E6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87" y="1825625"/>
            <a:ext cx="11235813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 </a:t>
            </a:r>
            <a:r>
              <a:rPr lang="en-US" dirty="0"/>
              <a:t>                                     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Spu</a:t>
            </a:r>
            <a:r>
              <a:rPr lang="en-US" dirty="0"/>
              <a:t>r                                        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Spur_Copper</a:t>
            </a:r>
            <a:r>
              <a:rPr lang="en-US" dirty="0"/>
              <a:t>                                               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C37699-DAF1-3C08-85FF-B22233726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308" y="2584541"/>
            <a:ext cx="2886009" cy="28430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321262-A2BA-AB64-84BD-894FC67F1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74" y="2579788"/>
            <a:ext cx="2886010" cy="28430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0BAE81-4359-6C88-D35E-65C4C58551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628" y="2584541"/>
            <a:ext cx="2886008" cy="284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572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DB6E8-5273-65A6-F783-72A2C58C7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251" y="202892"/>
            <a:ext cx="10515600" cy="1212953"/>
          </a:xfrm>
        </p:spPr>
        <p:txBody>
          <a:bodyPr>
            <a:normAutofit fontScale="90000"/>
          </a:bodyPr>
          <a:lstStyle/>
          <a:p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br>
              <a:rPr lang="en-IN" dirty="0">
                <a:effectLst/>
              </a:rPr>
            </a:b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66870E1-C73A-1992-AA99-D72F9925CF7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0738" y="1415845"/>
            <a:ext cx="11092784" cy="3277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Prepare dataset from </a:t>
            </a:r>
            <a:r>
              <a:rPr kumimoji="0" lang="en-US" altLang="en-US" sz="2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DeepPCB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using subtraction &amp; ROI extraction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high-accuracy object detection model (YOLOv8)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 mAP@0.5 &gt; 0.90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Build simple web app for upload → detect → download annotated results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Visual: Bullet icons + small flowchart teaser </a:t>
            </a:r>
          </a:p>
        </p:txBody>
      </p:sp>
    </p:spTree>
    <p:extLst>
      <p:ext uri="{BB962C8B-B14F-4D97-AF65-F5344CB8AC3E}">
        <p14:creationId xmlns:p14="http://schemas.microsoft.com/office/powerpoint/2010/main" val="3298404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50AF1-39CA-E541-3630-6DE77133F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0169"/>
            <a:ext cx="10999839" cy="1257198"/>
          </a:xfrm>
        </p:spPr>
        <p:txBody>
          <a:bodyPr>
            <a:normAutofit fontScale="90000"/>
          </a:bodyPr>
          <a:lstStyle/>
          <a:p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Methodology</a:t>
            </a:r>
            <a:br>
              <a:rPr lang="en-IN" dirty="0">
                <a:effectLst/>
              </a:rPr>
            </a:b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6450E9-1286-DEF6-BCD5-BDF5C4C42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119" y="999715"/>
            <a:ext cx="10515600" cy="5504324"/>
          </a:xfrm>
        </p:spPr>
        <p:txBody>
          <a:bodyPr>
            <a:normAutofit/>
          </a:bodyPr>
          <a:lstStyle/>
          <a:p>
            <a:r>
              <a:rPr lang="en-US" sz="2100" b="1" dirty="0"/>
              <a:t>System Architecture </a:t>
            </a:r>
          </a:p>
          <a:p>
            <a:endParaRPr lang="en-US" sz="2100" b="1" dirty="0"/>
          </a:p>
          <a:p>
            <a:endParaRPr lang="en-IN" sz="21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BDCB47-C1A9-993B-1E4A-0444A60C699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254" y="1722838"/>
            <a:ext cx="2788675" cy="478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070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75627-0660-3CA6-5BEC-1F0365795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994" y="353961"/>
            <a:ext cx="10515600" cy="873740"/>
          </a:xfrm>
        </p:spPr>
        <p:txBody>
          <a:bodyPr>
            <a:normAutofit fontScale="90000"/>
          </a:bodyPr>
          <a:lstStyle/>
          <a:p>
            <a:r>
              <a:rPr lang="en-IN" sz="49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Milestone 1 – Dataset Preparation</a:t>
            </a:r>
            <a:br>
              <a:rPr lang="en-IN" dirty="0">
                <a:effectLst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D703F-3D4A-3161-7E90-1C3D09229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10" y="1253331"/>
            <a:ext cx="11447206" cy="5250708"/>
          </a:xfrm>
        </p:spPr>
        <p:txBody>
          <a:bodyPr/>
          <a:lstStyle/>
          <a:p>
            <a:r>
              <a:rPr lang="en-IN" sz="2100" dirty="0">
                <a:effectLst/>
              </a:rPr>
              <a:t>Dataset: </a:t>
            </a:r>
            <a:r>
              <a:rPr lang="en-IN" sz="2100" dirty="0" err="1">
                <a:effectLst/>
              </a:rPr>
              <a:t>DeepPCB</a:t>
            </a:r>
            <a:r>
              <a:rPr lang="en-IN" sz="2100" dirty="0">
                <a:effectLst/>
              </a:rPr>
              <a:t> (template-defect pairs)</a:t>
            </a:r>
          </a:p>
          <a:p>
            <a:pPr marL="0" indent="0">
              <a:buNone/>
            </a:pPr>
            <a:endParaRPr lang="en-IN" sz="2100" dirty="0">
              <a:effectLst/>
            </a:endParaRPr>
          </a:p>
          <a:p>
            <a:r>
              <a:rPr lang="en-IN" sz="2100" dirty="0">
                <a:effectLst/>
              </a:rPr>
              <a:t>Module 1: Image subtraction</a:t>
            </a:r>
          </a:p>
          <a:p>
            <a:pPr marL="0" indent="0">
              <a:buNone/>
            </a:pPr>
            <a:r>
              <a:rPr lang="en-IN" sz="2100" dirty="0"/>
              <a:t>             </a:t>
            </a:r>
            <a:r>
              <a:rPr lang="en-IN" sz="2100" dirty="0">
                <a:effectLst/>
              </a:rPr>
              <a:t>Grayscale → Resize (1/4) → Gaussian Blur → Adaptive Threshold →  </a:t>
            </a:r>
          </a:p>
          <a:p>
            <a:pPr marL="0" indent="0">
              <a:buNone/>
            </a:pPr>
            <a:r>
              <a:rPr lang="en-IN" sz="2100" dirty="0"/>
              <a:t>             </a:t>
            </a:r>
            <a:r>
              <a:rPr lang="en-IN" sz="2100" dirty="0">
                <a:effectLst/>
              </a:rPr>
              <a:t>Subtract → Otsu</a:t>
            </a:r>
          </a:p>
          <a:p>
            <a:pPr marL="0" indent="0">
              <a:buNone/>
            </a:pPr>
            <a:endParaRPr lang="en-IN" sz="2100" dirty="0">
              <a:effectLst/>
            </a:endParaRPr>
          </a:p>
          <a:p>
            <a:r>
              <a:rPr lang="en-US" sz="2100" dirty="0"/>
              <a:t>Module 2: Contour detection &amp; ROI crop </a:t>
            </a:r>
          </a:p>
          <a:p>
            <a:pPr marL="0" indent="0">
              <a:buNone/>
            </a:pPr>
            <a:r>
              <a:rPr lang="en-US" sz="2100" dirty="0"/>
              <a:t>                    Find contours → Filter area 1–300 → Crop 64×64 around centroid</a:t>
            </a:r>
          </a:p>
          <a:p>
            <a:pPr marL="0" indent="0">
              <a:buNone/>
            </a:pPr>
            <a:endParaRPr lang="en-IN" dirty="0">
              <a:effectLst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3612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AA595-F36C-AA37-9B24-9371EA8BB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Grey Scale Patches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73DF9-289F-AD0B-F273-EE9280B59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06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Missing_Hole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Mouse_Bite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Open_Circuit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indent="0">
              <a:buNone/>
            </a:pP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  <a:p>
            <a:pPr marL="0" indent="0"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Short                        Spur                   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Spur_Copper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F76DAA-DC92-D82C-C2DE-17256418A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444" y="2401528"/>
            <a:ext cx="1027471" cy="10274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6BD263-15F1-102D-ADE8-CC0E7EBD7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232" y="2401528"/>
            <a:ext cx="1027470" cy="10274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67D3C6-2105-0A6F-5818-11120CB9C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401529"/>
            <a:ext cx="1027470" cy="102747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ADAA78D-1E34-E505-1629-BE3142740F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578" y="4894005"/>
            <a:ext cx="1027471" cy="102747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4A6DE2-2AFF-558F-06A5-195E045232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231" y="4894004"/>
            <a:ext cx="1027469" cy="102746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A467A06-8D7D-B567-94B0-2EDD0FAA0E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211" y="4871878"/>
            <a:ext cx="1027469" cy="102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9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525</Words>
  <Application>Microsoft Office PowerPoint</Application>
  <PresentationFormat>Widescreen</PresentationFormat>
  <Paragraphs>97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AUTOMATED PCB DEFECT DETECTION </vt:lpstr>
      <vt:lpstr>INTRODUCTION</vt:lpstr>
      <vt:lpstr>Problem Statement &amp; Motivation </vt:lpstr>
      <vt:lpstr>PowerPoint Presentation</vt:lpstr>
      <vt:lpstr>PowerPoint Presentation</vt:lpstr>
      <vt:lpstr>Objectives </vt:lpstr>
      <vt:lpstr>  Methodology </vt:lpstr>
      <vt:lpstr>Milestone 1 – Dataset Preparation </vt:lpstr>
      <vt:lpstr>Grey Scale Patches</vt:lpstr>
      <vt:lpstr>Milestone 2 – Model Training &amp; Evaluation </vt:lpstr>
      <vt:lpstr>PowerPoint Presentation</vt:lpstr>
      <vt:lpstr>Detected Images</vt:lpstr>
      <vt:lpstr>Detected Images</vt:lpstr>
      <vt:lpstr>PowerPoint Presentation</vt:lpstr>
      <vt:lpstr>Milestone 3 : Web Application – Streamlit UI  </vt:lpstr>
      <vt:lpstr>Results </vt:lpstr>
      <vt:lpstr>Conclusion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13</cp:revision>
  <dcterms:created xsi:type="dcterms:W3CDTF">2026-01-16T10:50:09Z</dcterms:created>
  <dcterms:modified xsi:type="dcterms:W3CDTF">2026-01-16T12:03:32Z</dcterms:modified>
</cp:coreProperties>
</file>

<file path=docProps/thumbnail.jpeg>
</file>